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 varScale="1">
        <p:scale>
          <a:sx n="69" d="100"/>
          <a:sy n="69" d="100"/>
        </p:scale>
        <p:origin x="-14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50322C-FB6B-4313-B795-85D61AA16655}" type="datetimeFigureOut">
              <a:rPr lang="en-IN" smtClean="0"/>
              <a:t>07-06-2021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1548CA-5661-4F36-90F4-542B11AB06E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0838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3C2F-C402-4621-9C67-BC6F0F1A29D8}" type="datetimeFigureOut">
              <a:rPr lang="en-IN" smtClean="0"/>
              <a:t>07-06-2021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A9F33-7DCB-4B25-9DBD-7948CA20008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182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3C2F-C402-4621-9C67-BC6F0F1A29D8}" type="datetimeFigureOut">
              <a:rPr lang="en-IN" smtClean="0"/>
              <a:t>07-06-2021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A9F33-7DCB-4B25-9DBD-7948CA20008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269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3C2F-C402-4621-9C67-BC6F0F1A29D8}" type="datetimeFigureOut">
              <a:rPr lang="en-IN" smtClean="0"/>
              <a:t>07-06-2021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A9F33-7DCB-4B25-9DBD-7948CA20008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1714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3C2F-C402-4621-9C67-BC6F0F1A29D8}" type="datetimeFigureOut">
              <a:rPr lang="en-IN" smtClean="0"/>
              <a:t>07-06-2021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A9F33-7DCB-4B25-9DBD-7948CA20008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4739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3C2F-C402-4621-9C67-BC6F0F1A29D8}" type="datetimeFigureOut">
              <a:rPr lang="en-IN" smtClean="0"/>
              <a:t>07-06-2021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A9F33-7DCB-4B25-9DBD-7948CA20008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0678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3C2F-C402-4621-9C67-BC6F0F1A29D8}" type="datetimeFigureOut">
              <a:rPr lang="en-IN" smtClean="0"/>
              <a:t>07-06-2021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A9F33-7DCB-4B25-9DBD-7948CA20008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1490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3C2F-C402-4621-9C67-BC6F0F1A29D8}" type="datetimeFigureOut">
              <a:rPr lang="en-IN" smtClean="0"/>
              <a:t>07-06-2021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A9F33-7DCB-4B25-9DBD-7948CA20008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43742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3C2F-C402-4621-9C67-BC6F0F1A29D8}" type="datetimeFigureOut">
              <a:rPr lang="en-IN" smtClean="0"/>
              <a:t>07-06-2021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A9F33-7DCB-4B25-9DBD-7948CA20008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3796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3C2F-C402-4621-9C67-BC6F0F1A29D8}" type="datetimeFigureOut">
              <a:rPr lang="en-IN" smtClean="0"/>
              <a:t>07-06-2021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A9F33-7DCB-4B25-9DBD-7948CA20008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4587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3C2F-C402-4621-9C67-BC6F0F1A29D8}" type="datetimeFigureOut">
              <a:rPr lang="en-IN" smtClean="0"/>
              <a:t>07-06-2021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A9F33-7DCB-4B25-9DBD-7948CA20008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821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3C2F-C402-4621-9C67-BC6F0F1A29D8}" type="datetimeFigureOut">
              <a:rPr lang="en-IN" smtClean="0"/>
              <a:t>07-06-2021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A9F33-7DCB-4B25-9DBD-7948CA20008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4434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3C2F-C402-4621-9C67-BC6F0F1A29D8}" type="datetimeFigureOut">
              <a:rPr lang="en-IN" smtClean="0"/>
              <a:t>07-06-2021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A9F33-7DCB-4B25-9DBD-7948CA20008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87009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The </a:t>
            </a:r>
            <a:r>
              <a:rPr lang="en-US" dirty="0" err="1" smtClean="0">
                <a:solidFill>
                  <a:srgbClr val="C00000"/>
                </a:solidFill>
              </a:rPr>
              <a:t>Wronskian</a:t>
            </a:r>
            <a:r>
              <a:rPr lang="en-US" dirty="0" smtClean="0">
                <a:solidFill>
                  <a:srgbClr val="C00000"/>
                </a:solidFill>
              </a:rPr>
              <a:t> function: linear dependence and independence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B0F0"/>
                </a:solidFill>
              </a:rPr>
              <a:t>                              Dr. </a:t>
            </a:r>
            <a:r>
              <a:rPr lang="en-US" sz="2800" dirty="0" err="1" smtClean="0">
                <a:solidFill>
                  <a:srgbClr val="00B0F0"/>
                </a:solidFill>
              </a:rPr>
              <a:t>Aruna</a:t>
            </a:r>
            <a:r>
              <a:rPr lang="en-US" sz="2800" dirty="0" smtClean="0">
                <a:solidFill>
                  <a:srgbClr val="00B0F0"/>
                </a:solidFill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</a:rPr>
              <a:t>Kulkarni</a:t>
            </a:r>
            <a:endParaRPr lang="en-IN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4871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274638"/>
                <a:ext cx="8229600" cy="6178698"/>
              </a:xfrm>
            </p:spPr>
            <p:txBody>
              <a:bodyPr/>
              <a:lstStyle/>
              <a:p>
                <a:r>
                  <a:rPr lang="en-US" dirty="0" smtClean="0">
                    <a:solidFill>
                      <a:srgbClr val="0070C0"/>
                    </a:solidFill>
                  </a:rPr>
                  <a:t>Assignment</a:t>
                </a:r>
                <a:br>
                  <a:rPr lang="en-US" dirty="0" smtClean="0">
                    <a:solidFill>
                      <a:srgbClr val="0070C0"/>
                    </a:solidFill>
                  </a:rPr>
                </a:br>
                <a:r>
                  <a:rPr lang="en-US" dirty="0" smtClean="0">
                    <a:solidFill>
                      <a:srgbClr val="0070C0"/>
                    </a:solidFill>
                  </a:rPr>
                  <a:t/>
                </a:r>
                <a:br>
                  <a:rPr lang="en-US" dirty="0" smtClean="0">
                    <a:solidFill>
                      <a:srgbClr val="0070C0"/>
                    </a:solidFill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∅</m:t>
                        </m:r>
                      </m:e>
                      <m:sub>
                        <m:r>
                          <a:rPr lang="en-US" sz="36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36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en-US" sz="3600" b="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3600" b="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sz="36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36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𝑐𝑜𝑠𝑥</m:t>
                        </m:r>
                        <m:r>
                          <a:rPr lang="en-US" sz="36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,  ∅</m:t>
                        </m:r>
                      </m:e>
                      <m:sub>
                        <m:r>
                          <a:rPr lang="en-US" sz="36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3600" b="0" i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en-US" sz="3600" b="0" i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x</m:t>
                    </m:r>
                    <m:r>
                      <a:rPr lang="en-US" sz="3600" b="0" i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sz="36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3(</m:t>
                    </m:r>
                    <m:sSup>
                      <m:sSupPr>
                        <m:ctrlPr>
                          <a:rPr lang="en-US" sz="3600" b="0" i="1" dirty="0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dirty="0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sz="3600" b="0" i="1" dirty="0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𝑖𝑥</m:t>
                        </m:r>
                      </m:sup>
                    </m:sSup>
                    <m:r>
                      <a:rPr lang="en-US" sz="3600" b="0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3600" b="0" i="1" dirty="0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dirty="0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sz="3600" b="0" i="1" dirty="0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3600" b="0" i="1" dirty="0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𝑖𝑥</m:t>
                        </m:r>
                      </m:sup>
                    </m:sSup>
                    <m:r>
                      <a:rPr lang="en-US" sz="3600" b="0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.</a:t>
                </a:r>
                <a:br>
                  <a:rPr lang="en-US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</a:br>
                <a:r>
                  <a:rPr lang="en-US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/>
                </a:r>
                <a:br>
                  <a:rPr lang="en-US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</a:br>
                <a:r>
                  <a:rPr lang="en-US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                                </a:t>
                </a:r>
                <a:r>
                  <a:rPr lang="en-US" sz="3200" smtClean="0">
                    <a:solidFill>
                      <a:srgbClr val="00B050"/>
                    </a:solidFill>
                  </a:rPr>
                  <a:t>Thank You.</a:t>
                </a:r>
                <a:r>
                  <a:rPr lang="en-US" sz="3200" dirty="0" smtClean="0">
                    <a:solidFill>
                      <a:srgbClr val="00B050"/>
                    </a:solidFill>
                  </a:rPr>
                  <a:t/>
                </a:r>
                <a:br>
                  <a:rPr lang="en-US" sz="3200" dirty="0" smtClean="0">
                    <a:solidFill>
                      <a:srgbClr val="00B050"/>
                    </a:solidFill>
                  </a:rPr>
                </a:br>
                <a:endParaRPr lang="en-US" sz="3200" dirty="0" smtClean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274638"/>
                <a:ext cx="8229600" cy="617869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607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In mathematics, the Wronskian is a determinant introduced by Jozef Hoene-Wronskian. It is used in the study of differential equations. It shows linear independence in a set of solutions.                                                             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1851355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764704"/>
                <a:ext cx="8229600" cy="5112568"/>
              </a:xfrm>
            </p:spPr>
            <p:txBody>
              <a:bodyPr/>
              <a:lstStyle/>
              <a:p>
                <a:r>
                  <a:rPr lang="en-US" sz="3200" dirty="0" smtClean="0"/>
                  <a:t>Consider the equation </a:t>
                </a: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sz="3200" dirty="0" smtClean="0"/>
                  <a:t>L(y)=0</a:t>
                </a:r>
                <a:br>
                  <a:rPr lang="en-US" sz="3200" dirty="0" smtClean="0"/>
                </a:br>
                <a:r>
                  <a:rPr lang="en-US" sz="3200" dirty="0" smtClean="0"/>
                  <a:t>Where L(y)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′′</m:t>
                        </m:r>
                      </m:sup>
                    </m:sSup>
                  </m:oMath>
                </a14:m>
                <a:r>
                  <a:rPr lang="en-IN" sz="3200" dirty="0" smtClean="0"/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IN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IN" sz="3200" dirty="0" smtClean="0"/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IN" sz="3200" dirty="0" smtClean="0"/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=0</m:t>
                    </m:r>
                  </m:oMath>
                </a14:m>
                <a:r>
                  <a:rPr lang="en-US" sz="3200" b="0" dirty="0" smtClean="0"/>
                  <a:t/>
                </a:r>
                <a:br>
                  <a:rPr lang="en-US" sz="3200" b="0" dirty="0" smtClean="0"/>
                </a:br>
                <a:r>
                  <a:rPr lang="en-US" sz="3200" b="0" dirty="0" smtClean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∅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1 </m:t>
                        </m:r>
                      </m:sub>
                    </m:sSub>
                    <m:sSub>
                      <m:sSub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/>
                          </a:rPr>
                          <m:t>𝑎𝑛𝑑</m:t>
                        </m:r>
                        <m:r>
                          <a:rPr lang="en-US" sz="3200" b="0" i="1" smtClean="0">
                            <a:latin typeface="Cambria Math"/>
                          </a:rPr>
                          <m:t> ∅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IN" sz="3200" dirty="0" smtClean="0"/>
                  <a:t> are two solutions of above equation</a:t>
                </a:r>
                <a:br>
                  <a:rPr lang="en-IN" sz="3200" dirty="0" smtClean="0"/>
                </a:br>
                <a:r>
                  <a:rPr lang="en-IN" sz="3200" dirty="0" smtClean="0"/>
                  <a:t>then </a:t>
                </a:r>
                <a:r>
                  <a:rPr lang="en-IN" sz="3200" dirty="0" err="1" smtClean="0"/>
                  <a:t>Wronskian</a:t>
                </a:r>
                <a:r>
                  <a:rPr lang="en-IN" sz="3200" dirty="0" smtClean="0"/>
                  <a:t> W(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∅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1, </m:t>
                        </m:r>
                      </m:sub>
                    </m:sSub>
                    <m:sSub>
                      <m:sSub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∅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IN" sz="3200" dirty="0" smtClean="0"/>
                  <a:t>) is defined as</a:t>
                </a:r>
                <a:endParaRPr lang="en-IN" sz="32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764704"/>
                <a:ext cx="8229600" cy="511256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8550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539552" y="548680"/>
                <a:ext cx="8147248" cy="5400600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</a:rPr>
                      <m:t>𝑤</m:t>
                    </m:r>
                    <m:d>
                      <m:dPr>
                        <m:ctrlPr>
                          <a:rPr lang="en-US" sz="3600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6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/>
                                <a:ea typeface="Cambria Math"/>
                              </a:rPr>
                              <m:t>∅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/>
                              </a:rPr>
                              <m:t>1,</m:t>
                            </m:r>
                          </m:sub>
                        </m:sSub>
                        <m:sSub>
                          <m:sSubPr>
                            <m:ctrlPr>
                              <a:rPr lang="en-US" sz="36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/>
                                <a:ea typeface="Cambria Math"/>
                              </a:rPr>
                              <m:t>∅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IN" sz="3600" dirty="0" smtClean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IN" sz="3600" i="1" smtClean="0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IN" sz="3600" i="1" smtClean="0">
                                <a:latin typeface="Cambria Math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en-IN" sz="360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IN" sz="3600" i="1" smtClean="0">
                                    <a:latin typeface="Cambria Math"/>
                                    <a:ea typeface="Cambria Math"/>
                                  </a:rPr>
                                  <m:t>∅</m:t>
                                </m:r>
                              </m:e>
                              <m:sub>
                                <m:r>
                                  <a:rPr lang="en-US" sz="3600" b="0" i="1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IN" sz="360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3600" b="0" i="1" smtClean="0">
                                    <a:latin typeface="Cambria Math"/>
                                  </a:rPr>
                                  <m:t>  </m:t>
                                </m:r>
                                <m:r>
                                  <a:rPr lang="en-IN" sz="3600" i="1" smtClean="0">
                                    <a:latin typeface="Cambria Math"/>
                                    <a:ea typeface="Cambria Math"/>
                                  </a:rPr>
                                  <m:t>∅</m:t>
                                </m:r>
                              </m:e>
                              <m:sub>
                                <m:r>
                                  <a:rPr lang="en-US" sz="3600" b="0" i="1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en-IN" sz="360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IN" sz="3600" i="1" smtClean="0">
                                    <a:latin typeface="Cambria Math"/>
                                    <a:ea typeface="Cambria Math"/>
                                  </a:rPr>
                                  <m:t>∅</m:t>
                                </m:r>
                                <m:r>
                                  <a:rPr lang="en-US" sz="3600" b="0" i="1" smtClean="0">
                                    <a:latin typeface="Cambria Math"/>
                                    <a:ea typeface="Cambria Math"/>
                                  </a:rPr>
                                  <m:t>′</m:t>
                                </m:r>
                              </m:e>
                              <m:sub>
                                <m:r>
                                  <a:rPr lang="en-US" sz="3600" b="0" i="1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IN" sz="360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3600" b="0" i="1" smtClean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IN" sz="3600" i="1" smtClean="0">
                                    <a:latin typeface="Cambria Math"/>
                                    <a:ea typeface="Cambria Math"/>
                                  </a:rPr>
                                  <m:t>∅</m:t>
                                </m:r>
                                <m:r>
                                  <a:rPr lang="en-US" sz="3600" b="0" i="1" smtClean="0">
                                    <a:latin typeface="Cambria Math"/>
                                    <a:ea typeface="Cambria Math"/>
                                  </a:rPr>
                                  <m:t>′</m:t>
                                </m:r>
                              </m:e>
                              <m:sub>
                                <m:r>
                                  <a:rPr lang="en-US" sz="3600" b="0" i="1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</m:eqArr>
                      </m:e>
                    </m:d>
                  </m:oMath>
                </a14:m>
                <a:r>
                  <a:rPr lang="en-IN" sz="3600" dirty="0" smtClean="0"/>
                  <a:t/>
                </a:r>
                <a:br>
                  <a:rPr lang="en-IN" sz="3600" dirty="0" smtClean="0"/>
                </a:br>
                <a:r>
                  <a:rPr lang="en-IN" sz="3600" dirty="0" smtClean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3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IN" sz="3600" i="1" smtClean="0">
                            <a:latin typeface="Cambria Math"/>
                            <a:ea typeface="Cambria Math"/>
                          </a:rPr>
                          <m:t>∅</m:t>
                        </m:r>
                      </m:e>
                      <m:sub>
                        <m:r>
                          <a:rPr lang="en-US" sz="36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IN" sz="3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IN" sz="3600" i="1" smtClean="0">
                            <a:latin typeface="Cambria Math"/>
                            <a:ea typeface="Cambria Math"/>
                          </a:rPr>
                          <m:t>∅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′</m:t>
                        </m:r>
                      </m:e>
                      <m:sub>
                        <m:r>
                          <a:rPr lang="en-US" sz="36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3600" b="0" i="1" smtClean="0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sz="36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∅′</m:t>
                        </m:r>
                      </m:e>
                      <m:sub>
                        <m:r>
                          <a:rPr lang="en-US" sz="36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36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∅</m:t>
                        </m:r>
                      </m:e>
                      <m:sub>
                        <m:r>
                          <a:rPr lang="en-US" sz="36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IN" sz="3600" dirty="0" smtClean="0"/>
                  <a:t/>
                </a:r>
                <a:br>
                  <a:rPr lang="en-IN" sz="3600" dirty="0" smtClean="0"/>
                </a:br>
                <a:r>
                  <a:rPr lang="en-IN" sz="3600" dirty="0" smtClean="0"/>
                  <a:t/>
                </a:r>
                <a:br>
                  <a:rPr lang="en-IN" sz="3600" dirty="0" smtClean="0"/>
                </a:br>
                <a:r>
                  <a:rPr lang="en-IN" sz="2800" dirty="0" smtClean="0"/>
                  <a:t>It is a function , and its value at x is denoted by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𝑤</m:t>
                    </m:r>
                    <m:r>
                      <a:rPr lang="en-US" sz="2800" b="0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∅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/>
                          </a:rPr>
                          <m:t>,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∅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/>
                      </a:rPr>
                      <m:t>)(</m:t>
                    </m:r>
                    <m:r>
                      <a:rPr lang="en-US" sz="2800" b="0" i="1" smtClean="0">
                        <a:latin typeface="Cambria Math"/>
                      </a:rPr>
                      <m:t>𝑥</m:t>
                    </m:r>
                    <m:r>
                      <a:rPr lang="en-US" sz="28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IN" sz="2800" dirty="0" smtClean="0"/>
                  <a:t>.</a:t>
                </a:r>
                <a:endParaRPr lang="en-IN" sz="28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539552" y="548680"/>
                <a:ext cx="8147248" cy="540060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5421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611560" y="476672"/>
                <a:ext cx="8229600" cy="5530626"/>
              </a:xfrm>
            </p:spPr>
            <p:txBody>
              <a:bodyPr>
                <a:normAutofit fontScale="90000"/>
              </a:bodyPr>
              <a:lstStyle/>
              <a:p>
                <a:r>
                  <a:rPr lang="en-US" sz="3200" dirty="0" smtClean="0"/>
                  <a:t/>
                </a:r>
                <a:br>
                  <a:rPr lang="en-US" sz="3200" dirty="0" smtClean="0"/>
                </a:br>
                <a:r>
                  <a:rPr lang="en-US" sz="3200" dirty="0"/>
                  <a:t/>
                </a:r>
                <a:br>
                  <a:rPr lang="en-US" sz="3200" dirty="0"/>
                </a:br>
                <a:r>
                  <a:rPr lang="en-US" sz="3200" dirty="0" smtClean="0"/>
                  <a:t/>
                </a:r>
                <a:br>
                  <a:rPr lang="en-US" sz="3200" dirty="0" smtClean="0"/>
                </a:br>
                <a:r>
                  <a:rPr lang="en-US" sz="3200" dirty="0"/>
                  <a:t/>
                </a:r>
                <a:br>
                  <a:rPr lang="en-US" sz="3200" dirty="0"/>
                </a:br>
                <a:r>
                  <a:rPr lang="en-US" sz="3200" dirty="0" smtClean="0"/>
                  <a:t/>
                </a:r>
                <a:br>
                  <a:rPr lang="en-US" sz="3200" dirty="0" smtClean="0"/>
                </a:br>
                <a:r>
                  <a:rPr lang="en-US" sz="3200" dirty="0"/>
                  <a:t/>
                </a:r>
                <a:br>
                  <a:rPr lang="en-US" sz="3200" dirty="0"/>
                </a:br>
                <a:r>
                  <a:rPr lang="en-US" sz="4000" dirty="0" smtClean="0">
                    <a:solidFill>
                      <a:srgbClr val="0033CC"/>
                    </a:solidFill>
                  </a:rPr>
                  <a:t>Theorem</a:t>
                </a:r>
                <a:r>
                  <a:rPr lang="en-US" sz="3200" dirty="0" smtClean="0"/>
                  <a:t/>
                </a:r>
                <a:br>
                  <a:rPr lang="en-US" sz="3200" dirty="0" smtClean="0"/>
                </a:br>
                <a:r>
                  <a:rPr lang="en-US" sz="3200" dirty="0" smtClean="0"/>
                  <a:t>Two solutions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 smtClean="0">
                            <a:latin typeface="Cambria Math"/>
                            <a:ea typeface="Cambria Math"/>
                          </a:rPr>
                          <m:t>∅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1, </m:t>
                        </m:r>
                      </m:sub>
                    </m:sSub>
                    <m:sSub>
                      <m:sSubPr>
                        <m:ctrlPr>
                          <a:rPr lang="en-US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 smtClean="0">
                            <a:latin typeface="Cambria Math"/>
                            <a:ea typeface="Cambria Math"/>
                          </a:rPr>
                          <m:t>∅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2, </m:t>
                        </m:r>
                      </m:sub>
                    </m:sSub>
                    <m:r>
                      <a:rPr lang="en-US" sz="3200" b="0" i="1" smtClean="0">
                        <a:latin typeface="Cambria Math"/>
                      </a:rPr>
                      <m:t>𝑜𝑓</m:t>
                    </m:r>
                  </m:oMath>
                </a14:m>
                <a:r>
                  <a:rPr lang="en-US" sz="3200" b="0" dirty="0" smtClean="0"/>
                  <a:t/>
                </a:r>
                <a:br>
                  <a:rPr lang="en-US" sz="3200" b="0" dirty="0" smtClean="0"/>
                </a:br>
                <a:r>
                  <a:rPr lang="en-US" sz="3200" b="0" dirty="0" smtClean="0"/>
                  <a:t>L(y) = 0  </a:t>
                </a:r>
                <a:br>
                  <a:rPr lang="en-US" sz="3200" b="0" dirty="0" smtClean="0"/>
                </a:br>
                <a:r>
                  <a:rPr lang="en-US" sz="3200" dirty="0" smtClean="0"/>
                  <a:t>are linearly independent on an interval I </a:t>
                </a:r>
                <a:br>
                  <a:rPr lang="en-US" sz="3200" dirty="0" smtClean="0"/>
                </a:br>
                <a:r>
                  <a:rPr lang="en-US" sz="3200" dirty="0" smtClean="0"/>
                  <a:t>if, and only if,</a:t>
                </a:r>
                <a:br>
                  <a:rPr lang="en-US" sz="3200" dirty="0" smtClean="0"/>
                </a:b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𝑊</m:t>
                    </m:r>
                    <m:d>
                      <m:d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/>
                                <a:ea typeface="Cambria Math"/>
                              </a:rPr>
                              <m:t>∅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,</m:t>
                            </m:r>
                            <m:r>
                              <a:rPr lang="en-US" sz="3200" b="0" i="1" smtClean="0">
                                <a:latin typeface="Cambria Math"/>
                                <a:ea typeface="Cambria Math"/>
                              </a:rPr>
                              <m:t>∅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d>
                      <m:d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latin typeface="Cambria Math"/>
                        <a:ea typeface="Cambria Math"/>
                      </a:rPr>
                      <m:t>≠0</m:t>
                    </m:r>
                  </m:oMath>
                </a14:m>
                <a:r>
                  <a:rPr lang="en-US" sz="3200" dirty="0" smtClean="0"/>
                  <a:t>  for all x in I.</a:t>
                </a:r>
                <a:br>
                  <a:rPr lang="en-US" sz="3200" dirty="0" smtClean="0"/>
                </a:br>
                <a:r>
                  <a:rPr lang="en-US" sz="3200" dirty="0" smtClean="0"/>
                  <a:t/>
                </a:r>
                <a:br>
                  <a:rPr lang="en-US" sz="3200" dirty="0" smtClean="0"/>
                </a:br>
                <a:r>
                  <a:rPr lang="en-US" sz="3200" dirty="0"/>
                  <a:t/>
                </a:r>
                <a:br>
                  <a:rPr lang="en-US" sz="3200" dirty="0"/>
                </a:br>
                <a:r>
                  <a:rPr lang="en-US" sz="3200" dirty="0" smtClean="0"/>
                  <a:t/>
                </a:r>
                <a:br>
                  <a:rPr lang="en-US" sz="3200" dirty="0" smtClean="0"/>
                </a:br>
                <a:r>
                  <a:rPr lang="en-US" sz="3200" dirty="0"/>
                  <a:t/>
                </a:r>
                <a:br>
                  <a:rPr lang="en-US" sz="3200" dirty="0"/>
                </a:br>
                <a:r>
                  <a:rPr lang="en-US" sz="3200" dirty="0" smtClean="0"/>
                  <a:t/>
                </a:r>
                <a:br>
                  <a:rPr lang="en-US" sz="3200" dirty="0" smtClean="0"/>
                </a:br>
                <a:r>
                  <a:rPr lang="en-US" sz="3200" dirty="0"/>
                  <a:t/>
                </a:r>
                <a:br>
                  <a:rPr lang="en-US" sz="3200" dirty="0"/>
                </a:br>
                <a:r>
                  <a:rPr lang="en-US" sz="3200" dirty="0" smtClean="0"/>
                  <a:t/>
                </a:r>
                <a:br>
                  <a:rPr lang="en-US" sz="3200" dirty="0" smtClean="0"/>
                </a:br>
                <a:endParaRPr lang="en-IN" sz="32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611560" y="476672"/>
                <a:ext cx="8229600" cy="5530626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4363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116632"/>
                <a:ext cx="8229600" cy="6408712"/>
              </a:xfrm>
            </p:spPr>
            <p:txBody>
              <a:bodyPr>
                <a:normAutofit fontScale="90000"/>
              </a:bodyPr>
              <a:lstStyle/>
              <a:p>
                <a:r>
                  <a:rPr lang="en-US" sz="2800" dirty="0" smtClean="0"/>
                  <a:t>The functions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 smtClean="0">
                            <a:latin typeface="Cambria Math"/>
                            <a:ea typeface="Cambria Math"/>
                          </a:rPr>
                          <m:t>∅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</a:rPr>
                          <m:t>1,</m:t>
                        </m:r>
                      </m:sub>
                    </m:sSub>
                    <m:sSub>
                      <m:sSubPr>
                        <m:ctrlPr>
                          <a:rPr lang="en-US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 smtClean="0">
                            <a:latin typeface="Cambria Math"/>
                            <a:ea typeface="Cambria Math"/>
                          </a:rPr>
                          <m:t>∅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dirty="0" smtClean="0"/>
                  <a:t>defined in following examples </a:t>
                </a:r>
                <a:br>
                  <a:rPr lang="en-US" sz="2800" dirty="0" smtClean="0"/>
                </a:br>
                <a:r>
                  <a:rPr lang="en-US" sz="2800" dirty="0" smtClean="0"/>
                  <a:t>exist for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−∞&lt;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&lt;∞</m:t>
                    </m:r>
                  </m:oMath>
                </a14:m>
                <a:r>
                  <a:rPr lang="en-US" sz="2800" dirty="0" smtClean="0"/>
                  <a:t>. Determine whether they are linearly dependent or independent there.</a:t>
                </a:r>
                <a:br>
                  <a:rPr lang="en-US" sz="2800" dirty="0" smtClean="0"/>
                </a:br>
                <a:r>
                  <a:rPr lang="en-US" sz="3100" dirty="0" smtClean="0">
                    <a:solidFill>
                      <a:srgbClr val="FF0000"/>
                    </a:solidFill>
                  </a:rPr>
                  <a:t>[I]   </a:t>
                </a:r>
                <a:br>
                  <a:rPr lang="en-US" sz="3100" dirty="0" smtClean="0">
                    <a:solidFill>
                      <a:srgbClr val="FF0000"/>
                    </a:solidFill>
                  </a:rPr>
                </a:b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 smtClean="0">
                            <a:latin typeface="Cambria Math"/>
                            <a:ea typeface="Cambria Math"/>
                          </a:rPr>
                          <m:t>∅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800" i="1" smtClean="0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sz="2800" b="0" i="1" smtClean="0">
                            <a:latin typeface="Cambria Math"/>
                          </a:rPr>
                          <m:t>=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/>
                          </a:rPr>
                          <m:t>,   ∅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/>
                      </a:rPr>
                      <m:t>(</m:t>
                    </m:r>
                    <m:r>
                      <a:rPr lang="en-US" sz="2800" b="0" i="1" smtClean="0">
                        <a:latin typeface="Cambria Math"/>
                      </a:rPr>
                      <m:t>𝑥</m:t>
                    </m:r>
                    <m:r>
                      <a:rPr lang="en-US" sz="2800" b="0" i="1" smtClean="0">
                        <a:latin typeface="Cambria Math"/>
                      </a:rPr>
                      <m:t>)=</m:t>
                    </m:r>
                    <m:sSup>
                      <m:sSup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2800" dirty="0" smtClean="0"/>
                  <a:t/>
                </a:r>
                <a:br>
                  <a:rPr lang="en-US" sz="2800" dirty="0" smtClean="0"/>
                </a:br>
                <a:r>
                  <a:rPr lang="en-US" sz="2800" dirty="0" smtClean="0"/>
                  <a:t>Solution:                             we have</a:t>
                </a:r>
                <a:br>
                  <a:rPr lang="en-US" sz="2800" dirty="0" smtClean="0"/>
                </a:b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∅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sz="2800" i="1">
                            <a:latin typeface="Cambria Math"/>
                          </a:rPr>
                          <m:t>=</m:t>
                        </m:r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  <m:r>
                          <a:rPr lang="en-US" sz="2800" i="1">
                            <a:latin typeface="Cambria Math"/>
                          </a:rPr>
                          <m:t>,  ∅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800" i="1">
                        <a:latin typeface="Cambria Math"/>
                      </a:rPr>
                      <m:t>(</m:t>
                    </m:r>
                    <m:r>
                      <a:rPr lang="en-US" sz="2800" i="1">
                        <a:latin typeface="Cambria Math"/>
                      </a:rPr>
                      <m:t>𝑥</m:t>
                    </m:r>
                    <m:r>
                      <a:rPr lang="en-US" sz="2800" i="1">
                        <a:latin typeface="Cambria Math"/>
                      </a:rPr>
                      <m:t>)=</m:t>
                    </m:r>
                    <m:sSup>
                      <m:sSupPr>
                        <m:ctrlPr>
                          <a:rPr lang="en-US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IN" sz="2800" dirty="0" smtClean="0"/>
                  <a:t/>
                </a:r>
                <a:br>
                  <a:rPr lang="en-IN" sz="2800" dirty="0" smtClean="0"/>
                </a:br>
                <a:r>
                  <a:rPr lang="en-IN" sz="2800" dirty="0" smtClean="0"/>
                  <a:t>then</a:t>
                </a:r>
                <a:br>
                  <a:rPr lang="en-IN" sz="2800" dirty="0" smtClean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IN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IN" sz="2800" i="1" smtClean="0">
                            <a:latin typeface="Cambria Math"/>
                            <a:ea typeface="Cambria Math"/>
                          </a:rPr>
                          <m:t>∅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′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IN" sz="2800" dirty="0" smtClean="0"/>
                  <a:t>(x)= 1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IN" sz="2800" i="1" smtClean="0">
                            <a:latin typeface="Cambria Math"/>
                            <a:ea typeface="Cambria Math"/>
                          </a:rPr>
                          <m:t>∅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′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IN" sz="2800" dirty="0" smtClean="0"/>
                  <a:t>(x)= 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28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sz="2800" b="0" i="1" dirty="0" smtClean="0">
                            <a:latin typeface="Cambria Math"/>
                          </a:rPr>
                          <m:t>2</m:t>
                        </m:r>
                        <m:r>
                          <a:rPr lang="en-US" sz="2800" b="0" i="1" dirty="0" smtClean="0">
                            <a:latin typeface="Cambria Math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2800" dirty="0" smtClean="0"/>
                  <a:t/>
                </a:r>
                <a:br>
                  <a:rPr lang="en-US" sz="2800" dirty="0" smtClean="0"/>
                </a:br>
                <a:r>
                  <a:rPr lang="en-US" sz="2800" dirty="0" smtClean="0"/>
                  <a:t>W(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 smtClean="0">
                            <a:latin typeface="Cambria Math"/>
                            <a:ea typeface="Cambria Math"/>
                          </a:rPr>
                          <m:t>∅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/>
                          </a:rPr>
                          <m:t>,</m:t>
                        </m:r>
                        <m:r>
                          <a:rPr lang="en-US" sz="2800" i="1" smtClean="0">
                            <a:latin typeface="Cambria Math"/>
                            <a:ea typeface="Cambria Math"/>
                          </a:rPr>
                          <m:t>∅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dirty="0" smtClean="0"/>
                  <a:t>)=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800" i="1" dirty="0" smtClean="0">
                                <a:latin typeface="Cambria Math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en-US" sz="2800" i="1" dirty="0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800" i="1" dirty="0" smtClean="0">
                                    <a:latin typeface="Cambria Math"/>
                                    <a:ea typeface="Cambria Math"/>
                                  </a:rPr>
                                  <m:t>∅</m:t>
                                </m:r>
                              </m:e>
                              <m:sub>
                                <m:r>
                                  <a:rPr lang="en-US" sz="2800" b="0" i="1" dirty="0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sz="2800" i="1" dirty="0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dirty="0" smtClean="0">
                                    <a:latin typeface="Cambria Math"/>
                                  </a:rPr>
                                  <m:t>  </m:t>
                                </m:r>
                                <m:r>
                                  <a:rPr lang="en-US" sz="2800" i="1" dirty="0" smtClean="0">
                                    <a:latin typeface="Cambria Math"/>
                                    <a:ea typeface="Cambria Math"/>
                                  </a:rPr>
                                  <m:t>∅</m:t>
                                </m:r>
                              </m:e>
                              <m:sub>
                                <m:r>
                                  <a:rPr lang="en-US" sz="2800" b="0" i="1" dirty="0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en-US" sz="2800" i="1" dirty="0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800" i="1" dirty="0" smtClean="0">
                                    <a:latin typeface="Cambria Math"/>
                                    <a:ea typeface="Cambria Math"/>
                                  </a:rPr>
                                  <m:t>∅</m:t>
                                </m:r>
                                <m:r>
                                  <a:rPr lang="en-US" sz="2800" b="0" i="1" dirty="0" smtClean="0">
                                    <a:latin typeface="Cambria Math"/>
                                    <a:ea typeface="Cambria Math"/>
                                  </a:rPr>
                                  <m:t>′</m:t>
                                </m:r>
                              </m:e>
                              <m:sub>
                                <m:r>
                                  <a:rPr lang="en-US" sz="2800" b="0" i="1" dirty="0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sz="2800" i="1" dirty="0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dirty="0" smtClean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sz="2800" i="1" dirty="0" smtClean="0">
                                    <a:latin typeface="Cambria Math"/>
                                    <a:ea typeface="Cambria Math"/>
                                  </a:rPr>
                                  <m:t>∅</m:t>
                                </m:r>
                                <m:r>
                                  <a:rPr lang="en-US" sz="2800" b="0" i="1" dirty="0" smtClean="0">
                                    <a:latin typeface="Cambria Math"/>
                                    <a:ea typeface="Cambria Math"/>
                                  </a:rPr>
                                  <m:t>′</m:t>
                                </m:r>
                              </m:e>
                              <m:sub>
                                <m:r>
                                  <a:rPr lang="en-US" sz="2800" b="0" i="1" dirty="0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</m:eqArr>
                      </m:e>
                    </m:d>
                  </m:oMath>
                </a14:m>
                <a:r>
                  <a:rPr lang="en-US" sz="2800" dirty="0" smtClean="0"/>
                  <a:t/>
                </a:r>
                <a:br>
                  <a:rPr lang="en-US" sz="2800" dirty="0" smtClean="0"/>
                </a:br>
                <a:r>
                  <a:rPr lang="en-US" sz="2800" dirty="0" smtClean="0"/>
                  <a:t>=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i="1" smtClean="0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 </m:t>
                            </m:r>
                            <m:sSup>
                              <m:sSupPr>
                                <m:ctrlPr>
                                  <a:rPr lang="en-US" sz="28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𝑥</m:t>
                                </m:r>
                              </m:sup>
                            </m:sSup>
                          </m:e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1   2</m:t>
                            </m:r>
                            <m:sSup>
                              <m:sSupPr>
                                <m:ctrlPr>
                                  <a:rPr lang="en-US" sz="28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𝑥</m:t>
                                </m:r>
                              </m:sup>
                            </m:sSup>
                          </m:e>
                        </m:eqArr>
                      </m:e>
                    </m:d>
                  </m:oMath>
                </a14:m>
                <a:r>
                  <a:rPr lang="en-US" sz="2800" dirty="0" smtClean="0"/>
                  <a:t/>
                </a:r>
                <a:br>
                  <a:rPr lang="en-US" sz="2800" dirty="0" smtClean="0"/>
                </a:br>
                <a:r>
                  <a:rPr lang="en-US" sz="2800" dirty="0" smtClean="0"/>
                  <a:t>=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2</m:t>
                    </m:r>
                    <m:r>
                      <a:rPr lang="en-US" sz="2800" b="0" i="1" smtClean="0">
                        <a:latin typeface="Cambria Math"/>
                      </a:rPr>
                      <m:t>𝑥</m:t>
                    </m:r>
                    <m:sSup>
                      <m:sSup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IN" sz="3200" dirty="0" smtClean="0"/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IN" sz="3200" dirty="0" smtClean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𝑥</m:t>
                        </m:r>
                      </m:sup>
                    </m:sSup>
                    <m:r>
                      <a:rPr lang="en-US" sz="3200" b="0" i="1" smtClean="0">
                        <a:latin typeface="Cambria Math"/>
                      </a:rPr>
                      <m:t>(2</m:t>
                    </m:r>
                    <m:r>
                      <a:rPr lang="en-US" sz="3200" b="0" i="1" smtClean="0">
                        <a:latin typeface="Cambria Math"/>
                      </a:rPr>
                      <m:t>𝑥</m:t>
                    </m:r>
                    <m:r>
                      <a:rPr lang="en-US" sz="3200" b="0" i="1" smtClean="0">
                        <a:latin typeface="Cambria Math"/>
                      </a:rPr>
                      <m:t>−1)</m:t>
                    </m:r>
                  </m:oMath>
                </a14:m>
                <a:r>
                  <a:rPr lang="en-IN" sz="3200" dirty="0" smtClean="0"/>
                  <a:t> </a:t>
                </a:r>
                <a14:m>
                  <m:oMath xmlns:m="http://schemas.openxmlformats.org/officeDocument/2006/math">
                    <m:r>
                      <a:rPr lang="en-IN" sz="3200" i="1" dirty="0" smtClean="0">
                        <a:latin typeface="Cambria Math"/>
                        <a:ea typeface="Cambria Math"/>
                      </a:rPr>
                      <m:t>≠</m:t>
                    </m:r>
                    <m:r>
                      <a:rPr lang="en-US" sz="3200" b="0" i="1" dirty="0" smtClean="0">
                        <a:latin typeface="Cambria Math"/>
                        <a:ea typeface="Cambria Math"/>
                      </a:rPr>
                      <m:t>0∴</m:t>
                    </m:r>
                  </m:oMath>
                </a14:m>
                <a:r>
                  <a:rPr lang="en-IN" sz="3200" dirty="0" smtClean="0"/>
                  <a:t> L.I.</a:t>
                </a:r>
                <a:br>
                  <a:rPr lang="en-IN" sz="3200" dirty="0" smtClean="0"/>
                </a:br>
                <a:r>
                  <a:rPr lang="en-IN" sz="3200" dirty="0" smtClean="0"/>
                  <a:t/>
                </a:r>
                <a:br>
                  <a:rPr lang="en-IN" sz="3200" dirty="0" smtClean="0"/>
                </a:br>
                <a:endParaRPr lang="en-IN" sz="3200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116632"/>
                <a:ext cx="8229600" cy="6408712"/>
              </a:xfrm>
              <a:blipFill rotWithShape="1">
                <a:blip r:embed="rId2"/>
                <a:stretch>
                  <a:fillRect t="-95" r="-29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8948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539552" y="404664"/>
                <a:ext cx="7776864" cy="6048672"/>
              </a:xfrm>
            </p:spPr>
            <p:txBody>
              <a:bodyPr>
                <a:normAutofit/>
              </a:bodyPr>
              <a:lstStyle/>
              <a:p>
                <a:r>
                  <a:rPr lang="en-US" sz="3200" dirty="0" smtClean="0">
                    <a:solidFill>
                      <a:srgbClr val="FF0000"/>
                    </a:solidFill>
                  </a:rPr>
                  <a:t>[II]</a:t>
                </a:r>
                <a:r>
                  <a:rPr lang="en-US" sz="3200" dirty="0" smtClean="0"/>
                  <a:t/>
                </a:r>
                <a:br>
                  <a:rPr lang="en-US" sz="3200" dirty="0" smtClean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 smtClean="0">
                            <a:latin typeface="Cambria Math"/>
                            <a:ea typeface="Cambria Math"/>
                          </a:rPr>
                          <m:t>∅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3200" i="1" smtClean="0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sz="3200" b="0" i="1" smtClean="0">
                            <a:latin typeface="Cambria Math"/>
                          </a:rPr>
                          <m:t>=</m:t>
                        </m:r>
                        <m:func>
                          <m:funcPr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, </m:t>
                            </m:r>
                          </m:e>
                        </m:func>
                        <m:r>
                          <a:rPr lang="en-US" sz="3200" i="1" smtClean="0">
                            <a:latin typeface="Cambria Math"/>
                            <a:ea typeface="Cambria Math"/>
                          </a:rPr>
                          <m:t>∅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IN" sz="3200" dirty="0" smtClean="0"/>
                  <a:t>(x)=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IN" sz="320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IN" sz="320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sz="3200" b="0" i="1" smtClean="0">
                            <a:latin typeface="Cambria Math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IN" sz="3200" dirty="0" smtClean="0"/>
                  <a:t/>
                </a:r>
                <a:br>
                  <a:rPr lang="en-IN" sz="3200" dirty="0" smtClean="0"/>
                </a:br>
                <a:r>
                  <a:rPr lang="en-IN" sz="3200" dirty="0" smtClean="0"/>
                  <a:t>Solution:  from above we get</a:t>
                </a:r>
                <a:br>
                  <a:rPr lang="en-IN" sz="3200" dirty="0" smtClean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/>
                            <a:ea typeface="Cambria Math"/>
                          </a:rPr>
                          <m:t>∅</m:t>
                        </m:r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′</m:t>
                        </m:r>
                      </m:e>
                      <m:sub>
                        <m:r>
                          <a:rPr lang="en-US" sz="3200" i="1"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3200" i="1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en-US" sz="32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sz="3200" i="1">
                            <a:latin typeface="Cambria Math"/>
                          </a:rPr>
                          <m:t>=</m:t>
                        </m:r>
                        <m:r>
                          <a:rPr lang="en-US" sz="32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𝑠𝑖𝑛𝑥</m:t>
                        </m:r>
                        <m:r>
                          <a:rPr lang="en-US" sz="3200" b="0" i="1" smtClean="0">
                            <a:latin typeface="Cambria Math"/>
                          </a:rPr>
                          <m:t>,  ∅′</m:t>
                        </m:r>
                      </m:e>
                      <m:sub>
                        <m:r>
                          <a:rPr lang="en-US" sz="32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IN" sz="3200" dirty="0"/>
                  <a:t>(x)=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IN" sz="3200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US" sz="3200" i="1">
                            <a:latin typeface="Cambria Math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IN" sz="3200" dirty="0" smtClean="0"/>
                  <a:t/>
                </a:r>
                <a:br>
                  <a:rPr lang="en-IN" sz="3200" dirty="0" smtClean="0"/>
                </a:br>
                <a:r>
                  <a:rPr lang="en-IN" sz="3200" dirty="0" smtClean="0"/>
                  <a:t>W(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IN" sz="3200" i="1" smtClean="0">
                            <a:latin typeface="Cambria Math"/>
                            <a:ea typeface="Cambria Math"/>
                          </a:rPr>
                          <m:t>∅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1,</m:t>
                        </m:r>
                      </m:sub>
                    </m:sSub>
                    <m:sSub>
                      <m:sSubPr>
                        <m:ctrlPr>
                          <a:rPr lang="en-IN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IN" sz="3200" i="1" smtClean="0">
                            <a:latin typeface="Cambria Math"/>
                            <a:ea typeface="Cambria Math"/>
                          </a:rPr>
                          <m:t>∅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IN" sz="3200" dirty="0" smtClean="0"/>
                  <a:t>)=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IN" sz="3200" i="1" dirty="0" smtClean="0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IN" sz="3200" i="1" dirty="0" smtClean="0">
                                <a:latin typeface="Cambria Math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en-IN" sz="3200" i="1" dirty="0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IN" sz="3200" i="1" dirty="0" smtClean="0">
                                    <a:latin typeface="Cambria Math"/>
                                    <a:ea typeface="Cambria Math"/>
                                  </a:rPr>
                                  <m:t>∅</m:t>
                                </m:r>
                              </m:e>
                              <m:sub>
                                <m:r>
                                  <a:rPr lang="en-US" sz="3200" b="0" i="1" dirty="0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IN" sz="3200" i="1" dirty="0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dirty="0" smtClean="0">
                                    <a:latin typeface="Cambria Math"/>
                                  </a:rPr>
                                  <m:t>  </m:t>
                                </m:r>
                                <m:r>
                                  <a:rPr lang="en-IN" sz="3200" i="1" dirty="0" smtClean="0">
                                    <a:latin typeface="Cambria Math"/>
                                    <a:ea typeface="Cambria Math"/>
                                  </a:rPr>
                                  <m:t>∅</m:t>
                                </m:r>
                              </m:e>
                              <m:sub>
                                <m:r>
                                  <a:rPr lang="en-US" sz="3200" b="0" i="1" dirty="0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en-IN" sz="3200" i="1" dirty="0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IN" sz="3200" i="1" dirty="0" smtClean="0">
                                    <a:latin typeface="Cambria Math"/>
                                    <a:ea typeface="Cambria Math"/>
                                  </a:rPr>
                                  <m:t>∅</m:t>
                                </m:r>
                                <m:r>
                                  <a:rPr lang="en-US" sz="3200" b="0" i="1" dirty="0" smtClean="0">
                                    <a:latin typeface="Cambria Math"/>
                                    <a:ea typeface="Cambria Math"/>
                                  </a:rPr>
                                  <m:t>′</m:t>
                                </m:r>
                              </m:e>
                              <m:sub>
                                <m:r>
                                  <a:rPr lang="en-US" sz="3200" b="0" i="1" dirty="0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IN" sz="3200" i="1" dirty="0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dirty="0" smtClean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IN" sz="3200" i="1" dirty="0" smtClean="0">
                                    <a:latin typeface="Cambria Math"/>
                                    <a:ea typeface="Cambria Math"/>
                                  </a:rPr>
                                  <m:t>∅</m:t>
                                </m:r>
                                <m:r>
                                  <a:rPr lang="en-US" sz="3200" b="0" i="1" dirty="0" smtClean="0">
                                    <a:latin typeface="Cambria Math"/>
                                    <a:ea typeface="Cambria Math"/>
                                  </a:rPr>
                                  <m:t>′</m:t>
                                </m:r>
                              </m:e>
                              <m:sub>
                                <m:r>
                                  <a:rPr lang="en-US" sz="3200" b="0" i="1" dirty="0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</m:eqArr>
                      </m:e>
                    </m:d>
                  </m:oMath>
                </a14:m>
                <a:r>
                  <a:rPr lang="en-IN" sz="3200" dirty="0" smtClean="0"/>
                  <a:t/>
                </a:r>
                <a:br>
                  <a:rPr lang="en-IN" sz="3200" dirty="0" smtClean="0"/>
                </a:br>
                <a:r>
                  <a:rPr lang="en-IN" sz="3200" dirty="0" smtClean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IN" sz="3200" i="1" smtClean="0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IN" sz="3200" i="1" smtClean="0">
                                <a:latin typeface="Cambria Math"/>
                              </a:rPr>
                            </m:ctrlPr>
                          </m:eqArrPr>
                          <m:e>
                            <m:func>
                              <m:funcPr>
                                <m:ctrlPr>
                                  <a:rPr lang="en-IN" sz="3200" i="1" smtClean="0"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IN" sz="3200" i="0" smtClean="0"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en-US" sz="32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3200" b="0" i="1" smtClean="0">
                                    <a:latin typeface="Cambria Math"/>
                                  </a:rPr>
                                  <m:t> </m:t>
                                </m:r>
                              </m:e>
                            </m:func>
                            <m:func>
                              <m:funcPr>
                                <m:ctrlPr>
                                  <a:rPr lang="en-IN" sz="3200" i="1" smtClean="0"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IN" sz="3200" i="0" smtClean="0">
                                    <a:latin typeface="Cambria Math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en-US" sz="32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func>
                          </m:e>
                          <m:e>
                            <m:func>
                              <m:funcPr>
                                <m:ctrlPr>
                                  <a:rPr lang="en-IN" sz="3200" i="1" smtClean="0"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en-US" sz="3200" b="0" i="0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m:rPr>
                                    <m:sty m:val="p"/>
                                  </m:rPr>
                                  <a:rPr lang="en-IN" sz="3200" i="0" smtClean="0">
                                    <a:latin typeface="Cambria Math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en-US" sz="32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func>
                            <m:func>
                              <m:funcPr>
                                <m:ctrlPr>
                                  <a:rPr lang="en-IN" sz="3200" i="1" smtClean="0"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en-US" sz="3200" b="0" i="1" smtClean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n-IN" sz="3200" i="0" smtClean="0"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en-US" sz="32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func>
                          </m:e>
                        </m:eqArr>
                      </m:e>
                    </m:d>
                  </m:oMath>
                </a14:m>
                <a:r>
                  <a:rPr lang="en-IN" sz="3200" dirty="0" smtClean="0"/>
                  <a:t>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IN" sz="3200" i="1" dirty="0" smtClean="0">
                            <a:latin typeface="Cambria Math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IN" sz="32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IN" sz="3200" i="0" dirty="0" smtClean="0">
                                <a:latin typeface="Cambria Math"/>
                              </a:rPr>
                              <m:t>cos</m:t>
                            </m:r>
                          </m:e>
                          <m:sup>
                            <m:r>
                              <a:rPr lang="en-US" sz="3200" b="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fName>
                      <m:e>
                        <m:r>
                          <a:rPr lang="en-US" sz="3200" b="0" i="1" dirty="0" smtClean="0">
                            <a:latin typeface="Cambria Math"/>
                          </a:rPr>
                          <m:t>𝑥</m:t>
                        </m:r>
                        <m:r>
                          <a:rPr lang="en-US" sz="3200" b="0" i="1" dirty="0" smtClean="0">
                            <a:latin typeface="Cambria Math"/>
                          </a:rPr>
                          <m:t>+</m:t>
                        </m:r>
                      </m:e>
                    </m:func>
                    <m:func>
                      <m:funcPr>
                        <m:ctrlPr>
                          <a:rPr lang="en-IN" sz="3200" i="1" dirty="0" smtClean="0">
                            <a:latin typeface="Cambria Math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IN" sz="32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IN" sz="3200" i="0" dirty="0" smtClean="0">
                                <a:latin typeface="Cambria Math"/>
                              </a:rPr>
                              <m:t>sin</m:t>
                            </m:r>
                          </m:e>
                          <m:sup>
                            <m:r>
                              <a:rPr lang="en-US" sz="3200" b="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fName>
                      <m:e>
                        <m:r>
                          <a:rPr lang="en-US" sz="3200" b="0" i="1" dirty="0" smtClean="0">
                            <a:latin typeface="Cambria Math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IN" sz="3200" dirty="0" smtClean="0"/>
                  <a:t> = 1</a:t>
                </a:r>
                <a:br>
                  <a:rPr lang="en-IN" sz="3200" dirty="0" smtClean="0"/>
                </a:br>
                <a:r>
                  <a:rPr lang="en-IN" sz="3200" dirty="0" smtClean="0"/>
                  <a:t>value of determinant is not zero so they are linearly independent.</a:t>
                </a:r>
                <a:r>
                  <a:rPr lang="en-IN" sz="3200" dirty="0"/>
                  <a:t/>
                </a:r>
                <a:br>
                  <a:rPr lang="en-IN" sz="3200" dirty="0"/>
                </a:br>
                <a:endParaRPr lang="en-IN" sz="3200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539552" y="404664"/>
                <a:ext cx="7776864" cy="6048672"/>
              </a:xfrm>
              <a:blipFill rotWithShape="1">
                <a:blip r:embed="rId2"/>
                <a:stretch>
                  <a:fillRect r="-54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4573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274638"/>
                <a:ext cx="8229600" cy="5962674"/>
              </a:xfrm>
            </p:spPr>
            <p:txBody>
              <a:bodyPr/>
              <a:lstStyle/>
              <a:p>
                <a:r>
                  <a:rPr lang="en-US" sz="3600" dirty="0" smtClean="0">
                    <a:solidFill>
                      <a:srgbClr val="FF0000"/>
                    </a:solidFill>
                  </a:rPr>
                  <a:t>[III]</a:t>
                </a:r>
                <a:r>
                  <a:rPr lang="en-US" sz="3600" dirty="0" smtClean="0">
                    <a:solidFill>
                      <a:srgbClr val="FF0000"/>
                    </a:solidFill>
                  </a:rPr>
                  <a:t/>
                </a:r>
                <a:br>
                  <a:rPr lang="en-US" sz="3600" dirty="0" smtClean="0">
                    <a:solidFill>
                      <a:srgbClr val="FF0000"/>
                    </a:solidFill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 smtClean="0">
                            <a:latin typeface="Cambria Math"/>
                            <a:ea typeface="Cambria Math"/>
                          </a:rPr>
                          <m:t>∅</m:t>
                        </m:r>
                      </m:e>
                      <m:sub>
                        <m:r>
                          <a:rPr lang="en-US" sz="36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3600" i="1" smtClean="0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en-US" sz="36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3600" b="0" i="1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sz="3600" b="0" i="1" smtClean="0">
                            <a:latin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en-IN" sz="36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/>
                          </a:rPr>
                          <m:t>,</m:t>
                        </m:r>
                        <m:r>
                          <a:rPr lang="en-US" sz="3600" i="1" smtClean="0">
                            <a:latin typeface="Cambria Math"/>
                            <a:ea typeface="Cambria Math"/>
                          </a:rPr>
                          <m:t>∅</m:t>
                        </m:r>
                      </m:e>
                      <m:sub>
                        <m:r>
                          <a:rPr lang="en-US" sz="36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IN" sz="3600" dirty="0" smtClean="0"/>
                  <a:t>(x)=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</a:rPr>
                          <m:t>5</m:t>
                        </m:r>
                        <m:r>
                          <a:rPr lang="en-US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N" sz="3600" dirty="0" smtClean="0"/>
                  <a:t/>
                </a:r>
                <a:br>
                  <a:rPr lang="en-IN" sz="3600" dirty="0" smtClean="0"/>
                </a:br>
                <a:r>
                  <a:rPr lang="en-IN" sz="3600" dirty="0" smtClean="0"/>
                  <a:t>solution: from above we have</a:t>
                </a:r>
                <a:br>
                  <a:rPr lang="en-IN" sz="3600" dirty="0" smtClean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IN" sz="3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IN" sz="3600" i="1" smtClean="0">
                            <a:latin typeface="Cambria Math"/>
                            <a:ea typeface="Cambria Math"/>
                          </a:rPr>
                          <m:t>∅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′</m:t>
                        </m:r>
                      </m:e>
                      <m:sub>
                        <m:r>
                          <a:rPr lang="en-US" sz="36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IN" sz="3600" dirty="0" smtClean="0"/>
                  <a:t>= 2x,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3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IN" sz="3600" i="1" smtClean="0">
                            <a:latin typeface="Cambria Math"/>
                            <a:ea typeface="Cambria Math"/>
                          </a:rPr>
                          <m:t>∅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′</m:t>
                        </m:r>
                      </m:e>
                      <m:sub>
                        <m:r>
                          <a:rPr lang="en-US" sz="36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IN" sz="3600" dirty="0" smtClean="0"/>
                  <a:t>= 10x</a:t>
                </a:r>
                <a:br>
                  <a:rPr lang="en-IN" sz="3600" dirty="0" smtClean="0"/>
                </a:br>
                <a14:m>
                  <m:oMath xmlns:m="http://schemas.openxmlformats.org/officeDocument/2006/math">
                    <m:r>
                      <a:rPr lang="en-IN" sz="3600" i="1" smtClean="0">
                        <a:latin typeface="Cambria Math"/>
                        <a:ea typeface="Cambria Math"/>
                      </a:rPr>
                      <m:t>∴</m:t>
                    </m:r>
                    <m:r>
                      <a:rPr lang="en-US" sz="3600" b="0" i="1" smtClean="0">
                        <a:latin typeface="Cambria Math"/>
                        <a:ea typeface="Cambria Math"/>
                      </a:rPr>
                      <m:t>𝑤</m:t>
                    </m:r>
                    <m:r>
                      <a:rPr lang="en-US" sz="3600" b="0" i="1" smtClean="0">
                        <a:latin typeface="Cambria Math"/>
                        <a:ea typeface="Cambria Math"/>
                      </a:rPr>
                      <m:t>(</m:t>
                    </m:r>
                    <m:sSub>
                      <m:sSubPr>
                        <m:ctrlPr>
                          <a:rPr lang="en-US" sz="3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/>
                            <a:ea typeface="Cambria Math"/>
                          </a:rPr>
                          <m:t>∅</m:t>
                        </m:r>
                      </m:e>
                      <m:sub>
                        <m:r>
                          <a:rPr lang="en-US" sz="36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IN" sz="3600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/>
                            <a:ea typeface="Cambria Math"/>
                          </a:rPr>
                          <m:t>∅</m:t>
                        </m:r>
                      </m:e>
                      <m:sub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IN" sz="3600" dirty="0" smtClean="0"/>
                  <a:t>)=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IN" sz="3600" i="1" smtClean="0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IN" sz="3600" i="1" smtClean="0">
                                <a:latin typeface="Cambria Math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en-IN" sz="360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IN" sz="3600" i="1" smtClean="0">
                                    <a:latin typeface="Cambria Math"/>
                                    <a:ea typeface="Cambria Math"/>
                                  </a:rPr>
                                  <m:t>∅</m:t>
                                </m:r>
                              </m:e>
                              <m:sub>
                                <m:r>
                                  <a:rPr lang="en-US" sz="3600" b="0" i="1" smtClean="0">
                                    <a:latin typeface="Cambria Math"/>
                                  </a:rPr>
                                  <m:t>1 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IN" sz="360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IN" sz="3600" i="1" smtClean="0">
                                    <a:latin typeface="Cambria Math"/>
                                    <a:ea typeface="Cambria Math"/>
                                  </a:rPr>
                                  <m:t>∅</m:t>
                                </m:r>
                              </m:e>
                              <m:sub>
                                <m:r>
                                  <a:rPr lang="en-US" sz="3600" b="0" i="1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en-IN" sz="360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IN" sz="3600" i="1" smtClean="0">
                                    <a:latin typeface="Cambria Math"/>
                                    <a:ea typeface="Cambria Math"/>
                                  </a:rPr>
                                  <m:t>∅</m:t>
                                </m:r>
                                <m:r>
                                  <a:rPr lang="en-US" sz="3600" b="0" i="1" smtClean="0">
                                    <a:latin typeface="Cambria Math"/>
                                    <a:ea typeface="Cambria Math"/>
                                  </a:rPr>
                                  <m:t>′</m:t>
                                </m:r>
                              </m:e>
                              <m:sub>
                                <m:r>
                                  <a:rPr lang="en-US" sz="3600" b="0" i="1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IN" sz="360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IN" sz="3600" i="1" smtClean="0">
                                    <a:latin typeface="Cambria Math"/>
                                    <a:ea typeface="Cambria Math"/>
                                  </a:rPr>
                                  <m:t>∅</m:t>
                                </m:r>
                                <m:r>
                                  <a:rPr lang="en-US" sz="3600" b="0" i="1" smtClean="0">
                                    <a:latin typeface="Cambria Math"/>
                                    <a:ea typeface="Cambria Math"/>
                                  </a:rPr>
                                  <m:t>′</m:t>
                                </m:r>
                              </m:e>
                              <m:sub>
                                <m:r>
                                  <a:rPr lang="en-US" sz="3600" b="0" i="1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</m:eqArr>
                      </m:e>
                    </m:d>
                    <m:r>
                      <a:rPr lang="en-IN" sz="360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IN" sz="3600" dirty="0" smtClean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IN" sz="3600" i="1" dirty="0" smtClean="0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IN" sz="3600" i="1" dirty="0" smtClean="0">
                                <a:latin typeface="Cambria Math"/>
                              </a:rPr>
                            </m:ctrlPr>
                          </m:eqArrPr>
                          <m:e>
                            <m:sSup>
                              <m:sSupPr>
                                <m:ctrlPr>
                                  <a:rPr lang="en-IN" sz="360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3600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3600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IN" sz="360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3600" b="0" i="1" dirty="0" smtClean="0">
                                    <a:latin typeface="Cambria Math"/>
                                  </a:rPr>
                                  <m:t> 5</m:t>
                                </m:r>
                                <m:r>
                                  <a:rPr lang="en-US" sz="3600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3600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  <m:e>
                            <m:r>
                              <a:rPr lang="en-US" sz="3600" b="0" i="1" dirty="0" smtClean="0">
                                <a:latin typeface="Cambria Math"/>
                              </a:rPr>
                              <m:t>2</m:t>
                            </m:r>
                            <m:r>
                              <a:rPr lang="en-US" sz="3600" b="0" i="1" dirty="0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3600" b="0" i="1" dirty="0" smtClean="0">
                                <a:latin typeface="Cambria Math"/>
                              </a:rPr>
                              <m:t>  10</m:t>
                            </m:r>
                            <m:r>
                              <a:rPr lang="en-US" sz="3600" b="0" i="1" dirty="0" smtClean="0">
                                <a:latin typeface="Cambria Math"/>
                              </a:rPr>
                              <m:t>𝑥</m:t>
                            </m:r>
                          </m:e>
                        </m:eqArr>
                      </m:e>
                    </m:d>
                  </m:oMath>
                </a14:m>
                <a:r>
                  <a:rPr lang="en-IN" sz="3600" dirty="0" smtClean="0"/>
                  <a:t/>
                </a:r>
                <a:br>
                  <a:rPr lang="en-IN" sz="3600" dirty="0" smtClean="0"/>
                </a:br>
                <a:r>
                  <a:rPr lang="en-IN" sz="3600" dirty="0" smtClean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</a:rPr>
                          <m:t>10</m:t>
                        </m:r>
                        <m:r>
                          <a:rPr lang="en-US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en-IN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</a:rPr>
                          <m:t>−10</m:t>
                        </m:r>
                        <m:r>
                          <a:rPr lang="en-US" sz="3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IN" sz="3600" dirty="0" smtClean="0"/>
                  <a:t/>
                </a:r>
                <a:br>
                  <a:rPr lang="en-IN" sz="3600" dirty="0" smtClean="0"/>
                </a:br>
                <a:r>
                  <a:rPr lang="en-IN" sz="3600" dirty="0" smtClean="0"/>
                  <a:t>= 0</a:t>
                </a:r>
                <a:br>
                  <a:rPr lang="en-IN" sz="3600" dirty="0" smtClean="0"/>
                </a:br>
                <a:r>
                  <a:rPr lang="en-IN" sz="3600" dirty="0" smtClean="0"/>
                  <a:t>so they are linearly dependent.</a:t>
                </a:r>
                <a:endParaRPr lang="en-IN" sz="3600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274638"/>
                <a:ext cx="8229600" cy="5962674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8957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116632"/>
                <a:ext cx="8229600" cy="6408712"/>
              </a:xfrm>
            </p:spPr>
            <p:txBody>
              <a:bodyPr>
                <a:normAutofit fontScale="90000"/>
              </a:bodyPr>
              <a:lstStyle/>
              <a:p>
                <a:pPr/>
                <a:r>
                  <a:rPr lang="en-US" sz="3600" dirty="0" smtClean="0">
                    <a:solidFill>
                      <a:srgbClr val="FF0000"/>
                    </a:solidFill>
                  </a:rPr>
                  <a:t>[IV]</a:t>
                </a:r>
                <a:br>
                  <a:rPr lang="en-US" sz="3600" dirty="0" smtClean="0">
                    <a:solidFill>
                      <a:srgbClr val="FF0000"/>
                    </a:solidFill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100" b="0" i="1" smtClean="0">
                          <a:latin typeface="Cambria Math"/>
                        </a:rPr>
                        <m:t>(</m:t>
                      </m:r>
                      <m:r>
                        <a:rPr lang="en-US" sz="3100" b="0" i="1" smtClean="0">
                          <a:latin typeface="Cambria Math"/>
                        </a:rPr>
                        <m:t>𝑥</m:t>
                      </m:r>
                      <m:r>
                        <a:rPr lang="en-US" sz="3100" b="0" i="1" smtClean="0">
                          <a:latin typeface="Cambria Math"/>
                        </a:rPr>
                        <m:t>)=</m:t>
                      </m:r>
                      <m:sSup>
                        <m:sSupPr>
                          <m:ctrlPr>
                            <a:rPr lang="en-US" sz="31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100" b="0" i="1" smtClean="0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3100" b="0" i="1" smtClean="0">
                              <a:latin typeface="Cambria Math"/>
                            </a:rPr>
                            <m:t>𝑖𝑥</m:t>
                          </m:r>
                        </m:sup>
                      </m:sSup>
                      <m:sSub>
                        <m:sSubPr>
                          <m:ctrlPr>
                            <a:rPr lang="en-US" sz="31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100" i="1">
                              <a:latin typeface="Cambria Math"/>
                              <a:ea typeface="Cambria Math"/>
                            </a:rPr>
                            <m:t>∅</m:t>
                          </m:r>
                        </m:e>
                        <m:sub>
                          <m:r>
                            <a:rPr lang="en-US" sz="3100" i="1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3100" i="1">
                              <a:latin typeface="Cambria Math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sz="31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100" i="1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100" i="1">
                              <a:latin typeface="Cambria Math"/>
                            </a:rPr>
                            <m:t>=</m:t>
                          </m:r>
                          <m:r>
                            <a:rPr lang="en-US" sz="3100" i="1">
                              <a:latin typeface="Cambria Math"/>
                            </a:rPr>
                            <m:t>𝑠𝑖𝑛𝑥</m:t>
                          </m:r>
                          <m:r>
                            <a:rPr lang="en-US" sz="3100" i="1">
                              <a:latin typeface="Cambria Math"/>
                            </a:rPr>
                            <m:t>, ∅</m:t>
                          </m:r>
                        </m:e>
                        <m:sub>
                          <m:r>
                            <a:rPr lang="en-US" sz="3100" i="1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r>
                  <a:rPr lang="en-IN" sz="3100" dirty="0" smtClean="0"/>
                  <a:t/>
                </a:r>
                <a:br>
                  <a:rPr lang="en-IN" sz="3100" dirty="0" smtClean="0"/>
                </a:br>
                <a:r>
                  <a:rPr lang="en-IN" sz="3100" dirty="0" smtClean="0"/>
                  <a:t>Solution: from above we have</a:t>
                </a:r>
                <a:br>
                  <a:rPr lang="en-IN" sz="3100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100" i="1">
                              <a:latin typeface="Cambria Math"/>
                            </a:rPr>
                          </m:ctrlPr>
                        </m:sSubPr>
                        <m:e>
                          <m:sSup>
                            <m:sSupPr>
                              <m:ctrlPr>
                                <a:rPr lang="en-US" sz="31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3100" i="1">
                                  <a:latin typeface="Cambria Math"/>
                                  <a:ea typeface="Cambria Math"/>
                                </a:rPr>
                                <m:t>∅</m:t>
                              </m:r>
                            </m:e>
                            <m:sup>
                              <m:r>
                                <a:rPr lang="en-US" sz="3100" b="0" i="1" smtClean="0">
                                  <a:latin typeface="Cambria Math"/>
                                  <a:ea typeface="Cambria Math"/>
                                </a:rPr>
                                <m:t>′</m:t>
                              </m:r>
                            </m:sup>
                          </m:sSup>
                        </m:e>
                        <m:sub>
                          <m:r>
                            <a:rPr lang="en-US" sz="3100" i="1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3100" i="1">
                              <a:latin typeface="Cambria Math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sz="31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100" i="1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100" i="1">
                              <a:latin typeface="Cambria Math"/>
                            </a:rPr>
                            <m:t>=</m:t>
                          </m:r>
                          <m:r>
                            <a:rPr lang="en-US" sz="3100" b="0" i="1" smtClean="0">
                              <a:latin typeface="Cambria Math"/>
                            </a:rPr>
                            <m:t>𝑐𝑜𝑠</m:t>
                          </m:r>
                          <m:r>
                            <a:rPr lang="en-US" sz="3100" i="1">
                              <a:latin typeface="Cambria Math"/>
                            </a:rPr>
                            <m:t>𝑥</m:t>
                          </m:r>
                          <m:r>
                            <a:rPr lang="en-US" sz="3100" i="1">
                              <a:latin typeface="Cambria Math"/>
                            </a:rPr>
                            <m:t>, </m:t>
                          </m:r>
                          <m:sSup>
                            <m:sSupPr>
                              <m:ctrlPr>
                                <a:rPr lang="en-US" sz="31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3100" i="1">
                                  <a:latin typeface="Cambria Math"/>
                                </a:rPr>
                                <m:t>∅</m:t>
                              </m:r>
                            </m:e>
                            <m:sup>
                              <m:r>
                                <a:rPr lang="en-US" sz="3100" b="0" i="1" smtClean="0">
                                  <a:latin typeface="Cambria Math"/>
                                </a:rPr>
                                <m:t>′</m:t>
                              </m:r>
                            </m:sup>
                          </m:sSup>
                        </m:e>
                        <m:sub>
                          <m:r>
                            <a:rPr lang="en-US" sz="3100" i="1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31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100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31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31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1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sz="3100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3100" i="1">
                              <a:latin typeface="Cambria Math"/>
                            </a:rPr>
                            <m:t>𝑖𝑥</m:t>
                          </m:r>
                        </m:sup>
                      </m:sSup>
                    </m:oMath>
                  </m:oMathPara>
                </a14:m>
                <a:r>
                  <a:rPr lang="en-US" sz="3100" dirty="0" smtClean="0"/>
                  <a:t/>
                </a:r>
                <a:br>
                  <a:rPr lang="en-US" sz="3100" dirty="0" smtClean="0"/>
                </a:br>
                <a14:m>
                  <m:oMath xmlns:m="http://schemas.openxmlformats.org/officeDocument/2006/math">
                    <m:r>
                      <a:rPr lang="en-US" sz="3100" b="0" i="1" smtClean="0">
                        <a:latin typeface="Cambria Math"/>
                      </a:rPr>
                      <m:t>𝑊</m:t>
                    </m:r>
                    <m:r>
                      <a:rPr lang="en-US" sz="3100" b="0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sz="31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100" b="0" i="1" smtClean="0">
                            <a:latin typeface="Cambria Math"/>
                            <a:ea typeface="Cambria Math"/>
                          </a:rPr>
                          <m:t>∅</m:t>
                        </m:r>
                      </m:e>
                      <m:sub>
                        <m:r>
                          <a:rPr lang="en-US" sz="3100" b="0" i="1" smtClean="0">
                            <a:latin typeface="Cambria Math"/>
                          </a:rPr>
                          <m:t>1,</m:t>
                        </m:r>
                      </m:sub>
                    </m:sSub>
                    <m:sSub>
                      <m:sSubPr>
                        <m:ctrlPr>
                          <a:rPr lang="en-US" sz="31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100" b="0" i="1" smtClean="0">
                            <a:latin typeface="Cambria Math"/>
                            <a:ea typeface="Cambria Math"/>
                          </a:rPr>
                          <m:t>∅</m:t>
                        </m:r>
                      </m:e>
                      <m:sub>
                        <m:r>
                          <a:rPr lang="en-US" sz="31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31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IN" sz="3100" dirty="0" smtClean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IN" sz="3100" i="1" smtClean="0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IN" sz="3100" i="1" smtClean="0">
                                <a:latin typeface="Cambria Math"/>
                              </a:rPr>
                            </m:ctrlPr>
                          </m:eqArrPr>
                          <m:e>
                            <m:func>
                              <m:funcPr>
                                <m:ctrlPr>
                                  <a:rPr lang="en-IN" sz="3100" i="1" smtClean="0"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IN" sz="3100" i="0" smtClean="0">
                                    <a:latin typeface="Cambria Math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en-US" sz="31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func>
                            <m:sSup>
                              <m:sSupPr>
                                <m:ctrlPr>
                                  <a:rPr lang="en-IN" sz="31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3100" b="0" i="1" smtClean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sz="3100" b="0" i="1" smtClean="0">
                                    <a:latin typeface="Cambria Math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3100" b="0" i="1" smtClean="0">
                                    <a:latin typeface="Cambria Math"/>
                                  </a:rPr>
                                  <m:t>𝑖𝑥</m:t>
                                </m:r>
                              </m:sup>
                            </m:sSup>
                          </m:e>
                          <m:e>
                            <m:func>
                              <m:funcPr>
                                <m:ctrlPr>
                                  <a:rPr lang="en-IN" sz="3100" i="1" smtClean="0"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IN" sz="3100" i="0" smtClean="0"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en-US" sz="31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func>
                            <m:r>
                              <a:rPr lang="en-US" sz="3100" b="0" i="1" smtClean="0">
                                <a:latin typeface="Cambria Math"/>
                              </a:rPr>
                              <m:t> </m:t>
                            </m:r>
                            <m:sSup>
                              <m:sSupPr>
                                <m:ctrlPr>
                                  <a:rPr lang="en-IN" sz="31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3100" b="0" i="1" smtClean="0">
                                    <a:latin typeface="Cambria Math"/>
                                  </a:rPr>
                                  <m:t>𝑖𝑒</m:t>
                                </m:r>
                              </m:e>
                              <m:sup>
                                <m:r>
                                  <a:rPr lang="en-US" sz="3100" b="0" i="1" smtClean="0">
                                    <a:latin typeface="Cambria Math"/>
                                  </a:rPr>
                                  <m:t>𝑖𝑥</m:t>
                                </m:r>
                              </m:sup>
                            </m:sSup>
                          </m:e>
                        </m:eqArr>
                      </m:e>
                    </m:d>
                  </m:oMath>
                </a14:m>
                <a:r>
                  <a:rPr lang="en-IN" sz="3100" dirty="0" smtClean="0"/>
                  <a:t/>
                </a:r>
                <a:br>
                  <a:rPr lang="en-IN" sz="3100" dirty="0" smtClean="0"/>
                </a:br>
                <a:r>
                  <a:rPr lang="en-IN" sz="3100" dirty="0" smtClean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31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100" b="0" i="1" dirty="0" smtClean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sz="3100" b="0" i="1" dirty="0" smtClean="0">
                            <a:latin typeface="Cambria Math"/>
                          </a:rPr>
                          <m:t>𝑖𝑥</m:t>
                        </m:r>
                      </m:sup>
                    </m:sSup>
                    <m:d>
                      <m:dPr>
                        <m:ctrlPr>
                          <a:rPr lang="en-US" sz="3100" b="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100" b="0" i="1" dirty="0" smtClean="0">
                            <a:latin typeface="Cambria Math"/>
                          </a:rPr>
                          <m:t>𝑖𝑠𝑖𝑛𝑥</m:t>
                        </m:r>
                        <m:r>
                          <a:rPr lang="en-US" sz="3100" b="0" i="1" dirty="0" smtClean="0">
                            <a:latin typeface="Cambria Math"/>
                          </a:rPr>
                          <m:t>−</m:t>
                        </m:r>
                        <m:r>
                          <a:rPr lang="en-US" sz="3100" b="0" i="1" dirty="0" smtClean="0">
                            <a:latin typeface="Cambria Math"/>
                          </a:rPr>
                          <m:t>𝑐𝑜𝑠𝑥</m:t>
                        </m:r>
                      </m:e>
                    </m:d>
                  </m:oMath>
                </a14:m>
                <a:r>
                  <a:rPr lang="en-US" sz="3100" b="0" dirty="0" smtClean="0"/>
                  <a:t/>
                </a:r>
                <a:br>
                  <a:rPr lang="en-US" sz="3100" b="0" dirty="0" smtClean="0"/>
                </a:br>
                <a:r>
                  <a:rPr lang="en-US" sz="3100" b="0" dirty="0" smtClean="0"/>
                  <a:t>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1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100" b="0" i="1" smtClean="0">
                            <a:latin typeface="Cambria Math"/>
                          </a:rPr>
                          <m:t>𝑐𝑜𝑠𝑥</m:t>
                        </m:r>
                        <m:r>
                          <a:rPr lang="en-US" sz="3100" b="0" i="1" smtClean="0">
                            <a:latin typeface="Cambria Math"/>
                          </a:rPr>
                          <m:t>+</m:t>
                        </m:r>
                        <m:r>
                          <a:rPr lang="en-US" sz="3100" b="0" i="1" smtClean="0">
                            <a:latin typeface="Cambria Math"/>
                          </a:rPr>
                          <m:t>𝑖𝑠𝑖𝑛𝑥</m:t>
                        </m:r>
                      </m:e>
                    </m:d>
                    <m:d>
                      <m:dPr>
                        <m:ctrlPr>
                          <a:rPr lang="en-US" sz="31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100" b="0" i="1" smtClean="0">
                            <a:latin typeface="Cambria Math"/>
                          </a:rPr>
                          <m:t>𝑖𝑠𝑖𝑛𝑥</m:t>
                        </m:r>
                        <m:r>
                          <a:rPr lang="en-US" sz="31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3100" b="0" i="1" smtClean="0">
                            <a:latin typeface="Cambria Math"/>
                          </a:rPr>
                          <m:t>𝑐𝑜𝑠𝑥</m:t>
                        </m:r>
                      </m:e>
                    </m:d>
                  </m:oMath>
                </a14:m>
                <a:r>
                  <a:rPr lang="en-US" sz="3100" b="0" dirty="0" smtClean="0"/>
                  <a:t/>
                </a:r>
                <a:br>
                  <a:rPr lang="en-US" sz="3100" b="0" dirty="0" smtClean="0"/>
                </a:br>
                <a:r>
                  <a:rPr lang="en-US" sz="3100" b="0" dirty="0" smtClean="0"/>
                  <a:t>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1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100" b="0" i="1" smtClean="0">
                            <a:latin typeface="Cambria Math"/>
                          </a:rPr>
                          <m:t>𝑖𝑠𝑖𝑛𝑥</m:t>
                        </m:r>
                        <m:r>
                          <a:rPr lang="en-US" sz="3100" b="0" i="1" smtClean="0">
                            <a:latin typeface="Cambria Math"/>
                          </a:rPr>
                          <m:t>+</m:t>
                        </m:r>
                        <m:r>
                          <a:rPr lang="en-US" sz="3100" b="0" i="1" smtClean="0">
                            <a:latin typeface="Cambria Math"/>
                          </a:rPr>
                          <m:t>𝑐𝑜𝑠𝑥</m:t>
                        </m:r>
                      </m:e>
                    </m:d>
                    <m:d>
                      <m:dPr>
                        <m:ctrlPr>
                          <a:rPr lang="en-US" sz="31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100" b="0" i="1" smtClean="0">
                            <a:latin typeface="Cambria Math"/>
                          </a:rPr>
                          <m:t>𝑖𝑠𝑖𝑛𝑥</m:t>
                        </m:r>
                        <m:r>
                          <a:rPr lang="en-US" sz="31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3100" b="0" i="1" smtClean="0">
                            <a:latin typeface="Cambria Math"/>
                          </a:rPr>
                          <m:t>𝑐𝑜𝑠𝑥</m:t>
                        </m:r>
                      </m:e>
                    </m:d>
                  </m:oMath>
                </a14:m>
                <a:r>
                  <a:rPr lang="en-US" sz="3100" b="0" dirty="0" smtClean="0"/>
                  <a:t/>
                </a:r>
                <a:br>
                  <a:rPr lang="en-US" sz="3100" b="0" dirty="0" smtClean="0"/>
                </a:br>
                <a:r>
                  <a:rPr lang="en-US" sz="3100" b="0" dirty="0" smtClean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1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100" b="0" i="1" smtClean="0">
                            <a:latin typeface="Cambria Math"/>
                          </a:rPr>
                          <m:t>𝑖</m:t>
                        </m:r>
                      </m:e>
                      <m:sup>
                        <m:r>
                          <a:rPr lang="en-US" sz="31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sz="31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100" b="0" i="1" smtClean="0">
                            <a:latin typeface="Cambria Math"/>
                          </a:rPr>
                          <m:t>𝑠𝑖𝑛</m:t>
                        </m:r>
                      </m:e>
                      <m:sup>
                        <m:r>
                          <a:rPr lang="en-US" sz="31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100" b="0" i="1" smtClean="0">
                        <a:latin typeface="Cambria Math"/>
                      </a:rPr>
                      <m:t>𝑥</m:t>
                    </m:r>
                    <m:r>
                      <a:rPr lang="en-US" sz="3100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sz="31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100" b="0" i="1" smtClean="0">
                            <a:latin typeface="Cambria Math"/>
                          </a:rPr>
                          <m:t>𝑐𝑜𝑠</m:t>
                        </m:r>
                      </m:e>
                      <m:sup>
                        <m:r>
                          <a:rPr lang="en-US" sz="31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N" sz="3100" dirty="0" smtClean="0"/>
                  <a:t>x</a:t>
                </a:r>
                <a:br>
                  <a:rPr lang="en-IN" sz="3100" dirty="0" smtClean="0"/>
                </a:br>
                <a:r>
                  <a:rPr lang="en-IN" sz="3100" dirty="0" smtClean="0"/>
                  <a:t>= 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1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100" i="1">
                            <a:latin typeface="Cambria Math"/>
                          </a:rPr>
                          <m:t>𝑠𝑖𝑛</m:t>
                        </m:r>
                      </m:e>
                      <m:sup>
                        <m:r>
                          <a:rPr lang="en-US" sz="31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100" i="1">
                        <a:latin typeface="Cambria Math"/>
                      </a:rPr>
                      <m:t>𝑥</m:t>
                    </m:r>
                    <m:r>
                      <a:rPr lang="en-US" sz="3100" i="1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sz="31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100" i="1">
                            <a:latin typeface="Cambria Math"/>
                          </a:rPr>
                          <m:t>𝑐𝑜𝑠</m:t>
                        </m:r>
                      </m:e>
                      <m:sup>
                        <m:r>
                          <a:rPr lang="en-US" sz="3100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N" sz="3100" dirty="0"/>
                  <a:t>x</a:t>
                </a:r>
                <a:br>
                  <a:rPr lang="en-IN" sz="3100" dirty="0"/>
                </a:br>
                <a:r>
                  <a:rPr lang="en-IN" sz="3100" dirty="0" smtClean="0"/>
                  <a:t>= </a:t>
                </a:r>
                <a14:m>
                  <m:oMath xmlns:m="http://schemas.openxmlformats.org/officeDocument/2006/math">
                    <m:r>
                      <a:rPr lang="en-US" sz="3100" b="0" i="1" smtClean="0">
                        <a:latin typeface="Cambria Math"/>
                      </a:rPr>
                      <m:t>−(</m:t>
                    </m:r>
                    <m:sSup>
                      <m:sSupPr>
                        <m:ctrlPr>
                          <a:rPr lang="en-US" sz="31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100" b="0" i="1" smtClean="0">
                            <a:latin typeface="Cambria Math"/>
                          </a:rPr>
                          <m:t>𝑠𝑖𝑛</m:t>
                        </m:r>
                      </m:e>
                      <m:sup>
                        <m:r>
                          <a:rPr lang="en-US" sz="31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100" b="0" i="1" smtClean="0">
                        <a:latin typeface="Cambria Math"/>
                      </a:rPr>
                      <m:t>𝑥</m:t>
                    </m:r>
                    <m:r>
                      <a:rPr lang="en-US" sz="31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31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100" b="0" i="1" smtClean="0">
                            <a:latin typeface="Cambria Math"/>
                          </a:rPr>
                          <m:t>𝑐𝑜𝑠</m:t>
                        </m:r>
                      </m:e>
                      <m:sup>
                        <m:r>
                          <a:rPr lang="en-US" sz="31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N" sz="3100" dirty="0" smtClean="0"/>
                  <a:t>x)</a:t>
                </a:r>
                <a:br>
                  <a:rPr lang="en-IN" sz="3100" dirty="0" smtClean="0"/>
                </a:br>
                <a:r>
                  <a:rPr lang="en-IN" sz="3100" dirty="0" smtClean="0"/>
                  <a:t>= -1 </a:t>
                </a:r>
                <a14:m>
                  <m:oMath xmlns:m="http://schemas.openxmlformats.org/officeDocument/2006/math">
                    <m:r>
                      <a:rPr lang="en-IN" sz="3100" i="1" smtClean="0">
                        <a:latin typeface="Cambria Math"/>
                        <a:ea typeface="Cambria Math"/>
                      </a:rPr>
                      <m:t>≠</m:t>
                    </m:r>
                    <m:r>
                      <a:rPr lang="en-US" sz="3100" b="0" i="1" smtClean="0">
                        <a:latin typeface="Cambria Math"/>
                        <a:ea typeface="Cambria Math"/>
                      </a:rPr>
                      <m:t>0 </m:t>
                    </m:r>
                    <m:r>
                      <a:rPr lang="en-US" sz="3100" b="0" i="1" smtClean="0">
                        <a:latin typeface="Cambria Math"/>
                        <a:ea typeface="Cambria Math"/>
                      </a:rPr>
                      <m:t>𝑠𝑜</m:t>
                    </m:r>
                    <m:r>
                      <a:rPr lang="en-US" sz="3100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IN" sz="3100" dirty="0" smtClean="0"/>
                  <a:t>are linearly independent.</a:t>
                </a:r>
                <a:br>
                  <a:rPr lang="en-IN" sz="3100" dirty="0" smtClean="0"/>
                </a:br>
                <a:r>
                  <a:rPr lang="en-IN" sz="3100" dirty="0"/>
                  <a:t/>
                </a:r>
                <a:br>
                  <a:rPr lang="en-IN" sz="3100" dirty="0"/>
                </a:br>
                <a:endParaRPr lang="en-IN" sz="3100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116632"/>
                <a:ext cx="8229600" cy="6408712"/>
              </a:xfrm>
              <a:blipFill rotWithShape="1">
                <a:blip r:embed="rId2"/>
                <a:stretch>
                  <a:fillRect t="-247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8082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105</Words>
  <Application>Microsoft Office PowerPoint</Application>
  <PresentationFormat>On-screen Show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The Wronskian function: linear dependence and independence</vt:lpstr>
      <vt:lpstr>In mathematics, the Wronskian is a determinant introduced by Jozef Hoene-Wronskian. It is used in the study of differential equations. It shows linear independence in a set of solutions.                                                             </vt:lpstr>
      <vt:lpstr>Consider the equation  L(y)=0 Where L(y) = y^′′+ a_1 y^′ + a_2 y =0 If ∅_(1 ) 〖and ∅〗_2 are two solutions of above equation then Wronskian W(∅_(1, ) ∅_2) is defined as</vt:lpstr>
      <vt:lpstr>w(∅_(1,) ∅_2 ) = |█(∅_1 〖  ∅〗_2@〖∅′〗_1 〖 ∅′〗_2 )| = ∅_1 〖∅′〗_2-〖∅′〗_1 ∅_2  It is a function , and its value at x is denoted by w(∅_1 〖,∅〗_2)(x).</vt:lpstr>
      <vt:lpstr>      Theorem Two solutions ∅_(1, ) ∅_(2, ) of L(y) = 0   are linearly independent on an interval I  if, and only if, W(∅_1 〖,∅〗_2 )(x)≠0  for all x in I.        </vt:lpstr>
      <vt:lpstr>The functions ∅_(1,) ∅_2defined in following examples  exist for -∞&lt;x&lt;∞. Determine whether they are linearly dependent or independent there. [I]     ∅_1 〖(x)=x,   ∅〗_2 (x)=e^2x Solution:                             we have  ∅_1 〖(x)=x,  ∅〗_2 (x)=e^2x then 〖∅′〗_1(x)= 1 and 〖∅′〗_2(x)= 2e^2x W(∅_1 〖,∅〗_2)=|█(∅_1 〖  ∅〗_2@〖∅′〗_1 〖 ∅′〗_2 )| =|█(x e^2x@1   2e^2x )| = 2xe^2x -e^2x= e^2x (2x-1) ≠0∴ L.I.  </vt:lpstr>
      <vt:lpstr>[II] ∅_1 〖(x)=cos⁡〖x, 〗∅〗_2(x)=sin⁡x Solution:  from above we get 〖∅′〗_1 〖(x)=-sinx,  ∅′〗_2(x)=cos⁡x W(∅_(1,) ∅_2)= |█(∅_1 〖  ∅〗_2@〖∅′〗_1 〖 ∅′〗_2 )| = |█(cos⁡〖x 〗  sin⁡x@〖-sin〗⁡x  〖 cos〗⁡x )|= cos^2⁡〖x+〗  sin^2⁡x = 1 value of determinant is not zero so they are linearly independent. </vt:lpstr>
      <vt:lpstr>[III] ∅_1 〖(x)=x^2,∅〗_2(x)=〖5x〗^2 solution: from above we have 〖∅′〗_1= 2x, 〖∅′〗_2= 10x ∴w(∅_1, ∅_2)= |█(∅_(1 ) ∅_2@〖∅′〗_1 〖∅′〗_2 )|= |█(x^2 〖 5x〗^2@2x  10x)| = 〖10x〗^3 〖-10x〗^3 = 0 so they are linearly dependent.</vt:lpstr>
      <vt:lpstr>[IV] (x)=e^ix ∅_1 〖(x)=sinx, ∅〗_2 Solution: from above we have 〖∅^′〗_1 〖(x)=cosx, ∅^′〗_2 (x)=〖ie〗^ix W(∅_(1,) ∅_2)= |█(sin⁡x 〖 e〗^ix@cos⁡x  〖ie〗^ix )| = e^ix (isinx-cosx) =(cosx+isinx)(isinx-cosx) = (isinx+cosx)(isinx-cosx) = i^2 〖sin〗^2 x-〖cos〗^2x = -〖sin〗^2 x-〖cos〗^2x = -(〖sin〗^2 x+〖cos〗^2x) = -1 ≠0 so are linearly independent.  </vt:lpstr>
      <vt:lpstr>Assignment  ∅_1 〖(x)=cosx,  ∅〗_2 (x)= 3(e^ix+e^(-ix)).                                   Thank You.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Wronskian and linear independence</dc:title>
  <dc:creator>Jagdamba</dc:creator>
  <cp:lastModifiedBy>Jagdamba</cp:lastModifiedBy>
  <cp:revision>62</cp:revision>
  <dcterms:created xsi:type="dcterms:W3CDTF">2021-05-30T16:51:23Z</dcterms:created>
  <dcterms:modified xsi:type="dcterms:W3CDTF">2021-06-07T13:07:32Z</dcterms:modified>
</cp:coreProperties>
</file>